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handoutMasterIdLst>
    <p:handoutMasterId r:id="rId13"/>
  </p:handoutMasterIdLst>
  <p:sldIdLst>
    <p:sldId id="263" r:id="rId2"/>
    <p:sldId id="276" r:id="rId3"/>
    <p:sldId id="277" r:id="rId4"/>
    <p:sldId id="278" r:id="rId5"/>
    <p:sldId id="282" r:id="rId6"/>
    <p:sldId id="279" r:id="rId7"/>
    <p:sldId id="281" r:id="rId8"/>
    <p:sldId id="280" r:id="rId9"/>
    <p:sldId id="283" r:id="rId10"/>
    <p:sldId id="275" r:id="rId11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C25A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4" autoAdjust="0"/>
  </p:normalViewPr>
  <p:slideViewPr>
    <p:cSldViewPr snapToGrid="0">
      <p:cViewPr>
        <p:scale>
          <a:sx n="100" d="100"/>
          <a:sy n="100" d="100"/>
        </p:scale>
        <p:origin x="-178" y="-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0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F71AF1-BFF6-4CB8-A9A9-BB035F965074}" type="datetime1">
              <a:rPr lang="uk-UA" smtClean="0"/>
              <a:t>29.06.2026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F910782-FDC2-4F7C-A018-7A502E5089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483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59F760-76B7-4CBB-856D-8F0D61B07A8A}" type="datetime1">
              <a:rPr lang="uk-UA" noProof="0" smtClean="0"/>
              <a:t>29.06.2026</a:t>
            </a:fld>
            <a:endParaRPr lang="uk-UA" noProof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/>
              <a:t>Зразки заголовків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936D52-512B-47DE-BC94-6C88A56CE986}" type="slidenum">
              <a:rPr lang="uk-UA" noProof="0" smtClean="0"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3409969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C936D52-512B-47DE-BC94-6C88A56CE98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922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rtl="0"/>
            <a:fld id="{AC62C269-D084-4370-B4B0-7C3E8820E28B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а 15">
            <a:extLst>
              <a:ext uri="{FF2B5EF4-FFF2-40B4-BE49-F238E27FC236}">
                <a16:creationId xmlns:a16="http://schemas.microsoft.com/office/drawing/2014/main" id="{DAB38979-2BCE-4F14-B27C-43BE12FD6B39}"/>
              </a:ext>
            </a:extLst>
          </p:cNvPr>
          <p:cNvGrpSpPr/>
          <p:nvPr userDrawn="1"/>
        </p:nvGrpSpPr>
        <p:grpSpPr bwMode="ltGray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Прямокутник 13">
              <a:extLst>
                <a:ext uri="{FF2B5EF4-FFF2-40B4-BE49-F238E27FC236}">
                  <a16:creationId xmlns:a16="http://schemas.microsoft.com/office/drawing/2014/main" id="{B757B337-D3EA-4D02-A92D-2BBAF5157D20}"/>
                </a:ext>
              </a:extLst>
            </p:cNvPr>
            <p:cNvSpPr/>
            <p:nvPr/>
          </p:nvSpPr>
          <p:spPr bwMode="ltGray"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uk-UA" noProof="0" dirty="0"/>
            </a:p>
          </p:txBody>
        </p:sp>
        <p:sp>
          <p:nvSpPr>
            <p:cNvPr id="14" name="Овал 2">
              <a:extLst>
                <a:ext uri="{FF2B5EF4-FFF2-40B4-BE49-F238E27FC236}">
                  <a16:creationId xmlns:a16="http://schemas.microsoft.com/office/drawing/2014/main" id="{857654BA-7A20-4227-97D4-72C204A53838}"/>
                </a:ext>
              </a:extLst>
            </p:cNvPr>
            <p:cNvSpPr>
              <a:spLocks noChangeArrowheads="1"/>
            </p:cNvSpPr>
            <p:nvPr/>
          </p:nvSpPr>
          <p:spPr bwMode="ltGray">
            <a:xfrm flipH="1">
              <a:off x="9045819" y="16002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5" name="Овал 3">
              <a:extLst>
                <a:ext uri="{FF2B5EF4-FFF2-40B4-BE49-F238E27FC236}">
                  <a16:creationId xmlns:a16="http://schemas.microsoft.com/office/drawing/2014/main" id="{AF097179-30EE-4BCD-BFDC-AB45D1F64869}"/>
                </a:ext>
              </a:extLst>
            </p:cNvPr>
            <p:cNvSpPr>
              <a:spLocks noChangeArrowheads="1"/>
            </p:cNvSpPr>
            <p:nvPr/>
          </p:nvSpPr>
          <p:spPr bwMode="ltGray">
            <a:xfrm flipH="1">
              <a:off x="7255119" y="16002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6" name="Овал 4">
              <a:extLst>
                <a:ext uri="{FF2B5EF4-FFF2-40B4-BE49-F238E27FC236}">
                  <a16:creationId xmlns:a16="http://schemas.microsoft.com/office/drawing/2014/main" id="{0CD6ED94-F247-4B5B-81B9-1B3C8BC6E051}"/>
                </a:ext>
              </a:extLst>
            </p:cNvPr>
            <p:cNvSpPr>
              <a:spLocks noChangeArrowheads="1"/>
            </p:cNvSpPr>
            <p:nvPr/>
          </p:nvSpPr>
          <p:spPr bwMode="ltGray">
            <a:xfrm flipH="1">
              <a:off x="5464419" y="1600200"/>
              <a:ext cx="1524000" cy="1524000"/>
            </a:xfrm>
            <a:prstGeom prst="ellipse">
              <a:avLst/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7" name="Овал 5">
              <a:extLst>
                <a:ext uri="{FF2B5EF4-FFF2-40B4-BE49-F238E27FC236}">
                  <a16:creationId xmlns:a16="http://schemas.microsoft.com/office/drawing/2014/main" id="{4563D765-F557-4028-B5F3-1BA36879B8EE}"/>
                </a:ext>
              </a:extLst>
            </p:cNvPr>
            <p:cNvSpPr>
              <a:spLocks noChangeArrowheads="1"/>
            </p:cNvSpPr>
            <p:nvPr/>
          </p:nvSpPr>
          <p:spPr bwMode="ltGray">
            <a:xfrm flipH="1">
              <a:off x="5464419" y="32766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8" name="Овал 6">
              <a:extLst>
                <a:ext uri="{FF2B5EF4-FFF2-40B4-BE49-F238E27FC236}">
                  <a16:creationId xmlns:a16="http://schemas.microsoft.com/office/drawing/2014/main" id="{BC6FBEF1-FCEB-450A-A63A-DF7883F8F161}"/>
                </a:ext>
              </a:extLst>
            </p:cNvPr>
            <p:cNvSpPr>
              <a:spLocks noChangeArrowheads="1"/>
            </p:cNvSpPr>
            <p:nvPr/>
          </p:nvSpPr>
          <p:spPr bwMode="ltGray">
            <a:xfrm flipH="1">
              <a:off x="3732457" y="32766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9" name="Овал 7">
              <a:extLst>
                <a:ext uri="{FF2B5EF4-FFF2-40B4-BE49-F238E27FC236}">
                  <a16:creationId xmlns:a16="http://schemas.microsoft.com/office/drawing/2014/main" id="{738A150E-8F74-40D5-A6CB-124BC52AA124}"/>
                </a:ext>
              </a:extLst>
            </p:cNvPr>
            <p:cNvSpPr>
              <a:spLocks noChangeArrowheads="1"/>
            </p:cNvSpPr>
            <p:nvPr/>
          </p:nvSpPr>
          <p:spPr bwMode="ltGray">
            <a:xfrm flipH="1">
              <a:off x="9045819" y="3276600"/>
              <a:ext cx="1524000" cy="1524000"/>
            </a:xfrm>
            <a:prstGeom prst="ellipse">
              <a:avLst/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258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162EF3B-FE2B-469D-B919-DB7024896F56}" type="datetime1">
              <a:rPr lang="uk-UA" noProof="0" smtClean="0"/>
              <a:t>29.06.2026</a:t>
            </a:fld>
            <a:endParaRPr lang="uk-UA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35753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30C3FD-AA51-4EC7-8233-3F59BCA42C8A}" type="datetime1">
              <a:rPr lang="uk-UA" noProof="0" smtClean="0"/>
              <a:t>29.06.2026</a:t>
            </a:fld>
            <a:endParaRPr lang="uk-UA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6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а 15"/>
          <p:cNvGrpSpPr/>
          <p:nvPr userDrawn="1"/>
        </p:nvGrpSpPr>
        <p:grpSpPr bwMode="ltGray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кутник 13"/>
            <p:cNvSpPr/>
            <p:nvPr/>
          </p:nvSpPr>
          <p:spPr bwMode="ltGray"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uk-UA" noProof="0" dirty="0"/>
            </a:p>
          </p:txBody>
        </p:sp>
        <p:sp>
          <p:nvSpPr>
            <p:cNvPr id="8" name="Овал 2"/>
            <p:cNvSpPr>
              <a:spLocks noChangeArrowheads="1"/>
            </p:cNvSpPr>
            <p:nvPr/>
          </p:nvSpPr>
          <p:spPr bwMode="ltGray">
            <a:xfrm flipH="1">
              <a:off x="9045819" y="16002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9" name="Овал 3"/>
            <p:cNvSpPr>
              <a:spLocks noChangeArrowheads="1"/>
            </p:cNvSpPr>
            <p:nvPr/>
          </p:nvSpPr>
          <p:spPr bwMode="ltGray">
            <a:xfrm flipH="1">
              <a:off x="7255119" y="16002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0" name="Овал 4"/>
            <p:cNvSpPr>
              <a:spLocks noChangeArrowheads="1"/>
            </p:cNvSpPr>
            <p:nvPr/>
          </p:nvSpPr>
          <p:spPr bwMode="ltGray">
            <a:xfrm flipH="1">
              <a:off x="5464419" y="1600200"/>
              <a:ext cx="1524000" cy="1524000"/>
            </a:xfrm>
            <a:prstGeom prst="ellipse">
              <a:avLst/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1" name="Овал 5"/>
            <p:cNvSpPr>
              <a:spLocks noChangeArrowheads="1"/>
            </p:cNvSpPr>
            <p:nvPr/>
          </p:nvSpPr>
          <p:spPr bwMode="ltGray">
            <a:xfrm flipH="1">
              <a:off x="5464419" y="32766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2" name="Овал 6"/>
            <p:cNvSpPr>
              <a:spLocks noChangeArrowheads="1"/>
            </p:cNvSpPr>
            <p:nvPr/>
          </p:nvSpPr>
          <p:spPr bwMode="ltGray">
            <a:xfrm flipH="1">
              <a:off x="3732457" y="3276600"/>
              <a:ext cx="1524000" cy="1524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  <p:sp>
          <p:nvSpPr>
            <p:cNvPr id="13" name="Овал 7"/>
            <p:cNvSpPr>
              <a:spLocks noChangeArrowheads="1"/>
            </p:cNvSpPr>
            <p:nvPr/>
          </p:nvSpPr>
          <p:spPr bwMode="ltGray">
            <a:xfrm flipH="1">
              <a:off x="9045819" y="3276600"/>
              <a:ext cx="1524000" cy="1524000"/>
            </a:xfrm>
            <a:prstGeom prst="ellipse">
              <a:avLst/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algn="ctr" rtl="0" eaLnBrk="1" hangingPunct="1"/>
              <a:endParaRPr lang="uk-UA" sz="2400" noProof="0" dirty="0">
                <a:latin typeface="Times New Roman" charset="0"/>
              </a:endParaRPr>
            </a:p>
          </p:txBody>
        </p: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l">
              <a:defRPr sz="60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 b="1" i="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редагувати стиль зразка підзаголовка</a:t>
            </a:r>
            <a:endParaRPr lang="uk-UA" noProof="0" dirty="0"/>
          </a:p>
        </p:txBody>
      </p:sp>
      <p:sp>
        <p:nvSpPr>
          <p:cNvPr id="7" name="Заповнювач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62C269-D084-4370-B4B0-7C3E8820E28B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29" name="Заповнювач для нижнього колонтитула 2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30" name="Заповнювач для номера слайда 2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19750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11310446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534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00213551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6B0831-F4C6-4BEF-9C4F-27729561C8BF}" type="datetime1">
              <a:rPr lang="uk-UA" noProof="0" smtClean="0"/>
              <a:t>29.06.2026</a:t>
            </a:fld>
            <a:endParaRPr lang="uk-UA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0661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A82D664-4F5F-4CE1-9DD4-F4911B007F8B}" type="datetime1">
              <a:rPr lang="uk-UA" noProof="0" smtClean="0"/>
              <a:t>29.06.2026</a:t>
            </a:fld>
            <a:endParaRPr lang="uk-UA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2069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493344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06576993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1652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0FA2FB0D-317C-4778-BAFD-F0F2D74BE974}" type="datetime1">
              <a:rPr lang="uk-UA" noProof="0" smtClean="0"/>
              <a:t>29.06.2026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C62155A9-2BEA-4E1A-A809-3AB570F0F126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а 20">
            <a:extLst>
              <a:ext uri="{FF2B5EF4-FFF2-40B4-BE49-F238E27FC236}">
                <a16:creationId xmlns:a16="http://schemas.microsoft.com/office/drawing/2014/main" id="{34294EA2-133A-4809-8A4C-685D18F3807A}"/>
              </a:ext>
            </a:extLst>
          </p:cNvPr>
          <p:cNvGrpSpPr/>
          <p:nvPr userDrawn="1"/>
        </p:nvGrpSpPr>
        <p:grpSpPr>
          <a:xfrm>
            <a:off x="1860687" y="450998"/>
            <a:ext cx="7620000" cy="1139952"/>
            <a:chOff x="1860687" y="450998"/>
            <a:chExt cx="7620000" cy="1139952"/>
          </a:xfrm>
        </p:grpSpPr>
        <p:pic>
          <p:nvPicPr>
            <p:cNvPr id="9" name="Зображення 21">
              <a:extLst>
                <a:ext uri="{FF2B5EF4-FFF2-40B4-BE49-F238E27FC236}">
                  <a16:creationId xmlns:a16="http://schemas.microsoft.com/office/drawing/2014/main" id="{8F654B44-6E5B-4454-9FF9-FD4A7A367D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860687" y="450998"/>
              <a:ext cx="7620000" cy="1139952"/>
            </a:xfrm>
            <a:prstGeom prst="rect">
              <a:avLst/>
            </a:prstGeom>
          </p:spPr>
        </p:pic>
        <p:grpSp>
          <p:nvGrpSpPr>
            <p:cNvPr id="10" name="Група 22">
              <a:extLst>
                <a:ext uri="{FF2B5EF4-FFF2-40B4-BE49-F238E27FC236}">
                  <a16:creationId xmlns:a16="http://schemas.microsoft.com/office/drawing/2014/main" id="{185DC24A-EEA9-4E3E-86D2-02C1994966F1}"/>
                </a:ext>
              </a:extLst>
            </p:cNvPr>
            <p:cNvGrpSpPr/>
            <p:nvPr userDrawn="1"/>
          </p:nvGrpSpPr>
          <p:grpSpPr>
            <a:xfrm>
              <a:off x="1860687" y="450998"/>
              <a:ext cx="7615237" cy="1106488"/>
              <a:chOff x="1891518" y="519806"/>
              <a:chExt cx="7615237" cy="1106488"/>
            </a:xfrm>
          </p:grpSpPr>
          <p:sp>
            <p:nvSpPr>
              <p:cNvPr id="11" name="Овал 6">
                <a:extLst>
                  <a:ext uri="{FF2B5EF4-FFF2-40B4-BE49-F238E27FC236}">
                    <a16:creationId xmlns:a16="http://schemas.microsoft.com/office/drawing/2014/main" id="{B06FEA64-9433-467D-A7E1-BC4F24951BA3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flipH="1">
                <a:off x="5688818" y="519806"/>
                <a:ext cx="1104900" cy="11049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/>
            </p:spPr>
            <p:txBody>
              <a:bodyPr wrap="none" rtlCol="0" anchor="ctr"/>
              <a:lstStyle/>
              <a:p>
                <a:pPr algn="ctr" rtl="0" eaLnBrk="1" hangingPunct="1"/>
                <a:endParaRPr lang="uk-UA" sz="2400" noProof="0" dirty="0">
                  <a:latin typeface="Times New Roman" charset="0"/>
                </a:endParaRPr>
              </a:p>
            </p:txBody>
          </p:sp>
          <p:sp>
            <p:nvSpPr>
              <p:cNvPr id="12" name="Овал 7">
                <a:extLst>
                  <a:ext uri="{FF2B5EF4-FFF2-40B4-BE49-F238E27FC236}">
                    <a16:creationId xmlns:a16="http://schemas.microsoft.com/office/drawing/2014/main" id="{6A7A5DEA-04C0-4A6C-A15D-15805F52930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flipH="1">
                <a:off x="8403443" y="519806"/>
                <a:ext cx="1103312" cy="11049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/>
            </p:spPr>
            <p:txBody>
              <a:bodyPr wrap="none" rtlCol="0" anchor="ctr"/>
              <a:lstStyle/>
              <a:p>
                <a:pPr algn="ctr" rtl="0" eaLnBrk="1" hangingPunct="1"/>
                <a:endParaRPr lang="uk-UA" sz="2400" noProof="0" dirty="0">
                  <a:latin typeface="Times New Roman" charset="0"/>
                </a:endParaRPr>
              </a:p>
            </p:txBody>
          </p:sp>
          <p:sp>
            <p:nvSpPr>
              <p:cNvPr id="13" name="Овал 8">
                <a:extLst>
                  <a:ext uri="{FF2B5EF4-FFF2-40B4-BE49-F238E27FC236}">
                    <a16:creationId xmlns:a16="http://schemas.microsoft.com/office/drawing/2014/main" id="{425AB52F-301E-44CB-A5E0-C4774AF60B91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flipH="1">
                <a:off x="1891518" y="521394"/>
                <a:ext cx="1103312" cy="11049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/>
            </p:spPr>
            <p:txBody>
              <a:bodyPr wrap="none" rtlCol="0" anchor="ctr"/>
              <a:lstStyle/>
              <a:p>
                <a:pPr algn="ctr" rtl="0" eaLnBrk="1" hangingPunct="1"/>
                <a:endParaRPr lang="uk-UA" sz="2400" noProof="0" dirty="0">
                  <a:latin typeface="Times New Roman" charset="0"/>
                </a:endParaRPr>
              </a:p>
            </p:txBody>
          </p:sp>
          <p:sp>
            <p:nvSpPr>
              <p:cNvPr id="14" name="Овал 9">
                <a:extLst>
                  <a:ext uri="{FF2B5EF4-FFF2-40B4-BE49-F238E27FC236}">
                    <a16:creationId xmlns:a16="http://schemas.microsoft.com/office/drawing/2014/main" id="{B1C3AF33-B258-4A63-A409-F899B57D8C7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flipH="1">
                <a:off x="7144555" y="519806"/>
                <a:ext cx="1103312" cy="1104900"/>
              </a:xfrm>
              <a:prstGeom prst="ellipse">
                <a:avLst/>
              </a:prstGeom>
              <a:noFill/>
              <a:ln w="28575">
                <a:solidFill>
                  <a:schemeClr val="accent1">
                    <a:lumMod val="20000"/>
                    <a:lumOff val="8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0E0F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 anchor="ctr"/>
              <a:lstStyle/>
              <a:p>
                <a:pPr algn="ctr" rtl="0" eaLnBrk="1" hangingPunct="1"/>
                <a:endParaRPr lang="uk-UA" sz="2400" noProof="0" dirty="0">
                  <a:latin typeface="Times New Roman" charset="0"/>
                </a:endParaRPr>
              </a:p>
            </p:txBody>
          </p:sp>
          <p:sp>
            <p:nvSpPr>
              <p:cNvPr id="15" name="Овал 10">
                <a:extLst>
                  <a:ext uri="{FF2B5EF4-FFF2-40B4-BE49-F238E27FC236}">
                    <a16:creationId xmlns:a16="http://schemas.microsoft.com/office/drawing/2014/main" id="{34B86B58-12CB-4638-BF1B-176B05324A1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flipH="1">
                <a:off x="3178980" y="519806"/>
                <a:ext cx="1103312" cy="1104900"/>
              </a:xfrm>
              <a:prstGeom prst="ellipse">
                <a:avLst/>
              </a:prstGeom>
              <a:noFill/>
              <a:ln w="28575">
                <a:solidFill>
                  <a:schemeClr val="accent1">
                    <a:lumMod val="20000"/>
                    <a:lumOff val="8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rtlCol="0" anchor="ctr"/>
              <a:lstStyle/>
              <a:p>
                <a:pPr algn="ctr" rtl="0" eaLnBrk="1" hangingPunct="1"/>
                <a:endParaRPr lang="uk-UA" sz="2400" noProof="0" dirty="0">
                  <a:latin typeface="Times New Roman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03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66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pn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9" Type="http://schemas.openxmlformats.org/officeDocument/2006/relationships/image" Target="../media/image6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 8"/>
          <p:cNvSpPr>
            <a:spLocks noGrp="1"/>
          </p:cNvSpPr>
          <p:nvPr>
            <p:ph type="ctrTitle"/>
          </p:nvPr>
        </p:nvSpPr>
        <p:spPr>
          <a:xfrm>
            <a:off x="1437939" y="1289931"/>
            <a:ext cx="9597614" cy="2682927"/>
          </a:xfrm>
        </p:spPr>
        <p:txBody>
          <a:bodyPr rtlCol="0">
            <a:normAutofit fontScale="90000"/>
          </a:bodyPr>
          <a:lstStyle/>
          <a:p>
            <a:r>
              <a:rPr lang="uk-UA" sz="44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Реалізація </a:t>
            </a:r>
            <a:r>
              <a:rPr lang="uk-UA" sz="44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експериментального </a:t>
            </a:r>
            <a:r>
              <a:rPr lang="uk-UA" sz="44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проєкту</a:t>
            </a:r>
            <a:r>
              <a:rPr lang="uk-UA" sz="44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щодо</a:t>
            </a:r>
            <a:r>
              <a:rPr lang="uk-UA" sz="44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забезпечення внутрішньо переміщених осіб житлом у сільській місцевості</a:t>
            </a:r>
            <a:br>
              <a:rPr lang="uk-UA" sz="48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</a:br>
            <a:endParaRPr lang="uk-UA" sz="4800" dirty="0">
              <a:solidFill>
                <a:schemeClr val="accent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860CC0-3411-49D0-9A3A-E020FBDB2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1758"/>
            <a:ext cx="3924689" cy="822838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38E4756-A8E2-40EA-BDE7-55E59CA98CA9}"/>
              </a:ext>
            </a:extLst>
          </p:cNvPr>
          <p:cNvSpPr/>
          <p:nvPr/>
        </p:nvSpPr>
        <p:spPr>
          <a:xfrm>
            <a:off x="6096000" y="4506435"/>
            <a:ext cx="5495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постанова КМУ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від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10 червня 2026 р. № 751</a:t>
            </a:r>
            <a:endParaRPr lang="uk-UA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80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E5A1A-5BA0-4744-804A-6FC49EEE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5652" y="2102654"/>
            <a:ext cx="8343990" cy="2957491"/>
          </a:xfrm>
        </p:spPr>
        <p:txBody>
          <a:bodyPr/>
          <a:lstStyle/>
          <a:p>
            <a:pPr marL="16933" marR="6773" lvl="0" defTabSz="457200">
              <a:lnSpc>
                <a:spcPct val="100000"/>
              </a:lnSpc>
              <a:spcBef>
                <a:spcPts val="133"/>
              </a:spcBef>
            </a:pPr>
            <a:r>
              <a:rPr lang="ru-RU" cap="none" spc="293" dirty="0" err="1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Дякую</a:t>
            </a:r>
            <a:r>
              <a:rPr lang="ru-RU" cap="none" spc="173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! </a:t>
            </a:r>
            <a:br>
              <a:rPr lang="ru-RU" cap="none" spc="173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</a:br>
            <a:r>
              <a:rPr lang="ru-RU" cap="none" spc="32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Разом</a:t>
            </a:r>
            <a:r>
              <a:rPr lang="ru-RU" cap="none" spc="-333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 </a:t>
            </a:r>
            <a:r>
              <a:rPr lang="ru-RU" cap="none" spc="4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ми</a:t>
            </a:r>
            <a:r>
              <a:rPr lang="ru-RU" cap="none" spc="-327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 </a:t>
            </a:r>
            <a:r>
              <a:rPr lang="ru-RU" cap="none" spc="247" dirty="0" err="1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можемо</a:t>
            </a:r>
            <a:r>
              <a:rPr lang="ru-RU" cap="none" spc="247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 </a:t>
            </a:r>
            <a:r>
              <a:rPr lang="ru-RU" cap="none" spc="18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більше</a:t>
            </a:r>
            <a:r>
              <a:rPr lang="ru-RU" cap="none" spc="18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  <a:ea typeface="+mn-ea"/>
                <a:cs typeface="Tahoma"/>
              </a:rPr>
              <a:t>!</a:t>
            </a:r>
            <a:br>
              <a:rPr lang="ru-RU" cap="none" spc="0" dirty="0">
                <a:solidFill>
                  <a:srgbClr val="1CADE4">
                    <a:lumMod val="75000"/>
                  </a:srgbClr>
                </a:solidFill>
                <a:latin typeface="Franklin Gothic Heavy" panose="020B0903020102020204" pitchFamily="34" charset="0"/>
                <a:ea typeface="+mn-ea"/>
                <a:cs typeface="Tahoma"/>
              </a:rPr>
            </a:b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5145B1-2D0E-41BB-B435-0E1DC8858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0" y="5974976"/>
            <a:ext cx="3926164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C09BF71-1A5B-445B-BD68-3DFE56EF9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16" y="2756067"/>
            <a:ext cx="4784284" cy="1628441"/>
          </a:xfrm>
        </p:spPr>
        <p:txBody>
          <a:bodyPr>
            <a:noAutofit/>
          </a:bodyPr>
          <a:lstStyle/>
          <a:p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Запровадження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дієвого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механізму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придбання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та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використання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житла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в селах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для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інтеграції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ВПО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з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урахуванням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їхнього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фінансово-майнового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стану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- </a:t>
            </a:r>
            <a:r>
              <a:rPr lang="uk-UA" sz="3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Головна мета </a:t>
            </a:r>
            <a:r>
              <a:rPr lang="uk-UA" sz="3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проєкту</a:t>
            </a:r>
            <a:endParaRPr lang="uk-UA" sz="3600" dirty="0">
              <a:solidFill>
                <a:schemeClr val="accent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7719BA2-0F69-49B4-A168-9946F7DE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289125"/>
            <a:ext cx="5522258" cy="5184648"/>
          </a:xfrm>
        </p:spPr>
        <p:txBody>
          <a:bodyPr/>
          <a:lstStyle/>
          <a:p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Термін дії: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 роки (дворічний експериментальний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проєкт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).</a:t>
            </a:r>
          </a:p>
          <a:p>
            <a:endParaRPr lang="uk-UA" dirty="0">
              <a:solidFill>
                <a:schemeClr val="accent2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Координатор: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Міністерство соціальної політики, сім'ї та єдності України.</a:t>
            </a:r>
          </a:p>
          <a:p>
            <a:endParaRPr lang="uk-UA" dirty="0">
              <a:solidFill>
                <a:schemeClr val="accent2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Очікуваний результат: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Допомога людям, які втратили або вимушено залишили домівки через збройну агресію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рф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, адаптуватися в нових громадах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7" name="Графіка 6" descr="Користувачі">
            <a:extLst>
              <a:ext uri="{FF2B5EF4-FFF2-40B4-BE49-F238E27FC236}">
                <a16:creationId xmlns:a16="http://schemas.microsoft.com/office/drawing/2014/main" id="{B3DDE839-0CDB-473D-A64B-096F7F37F8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1031" y="4029734"/>
            <a:ext cx="354774" cy="354774"/>
          </a:xfrm>
          <a:prstGeom prst="rect">
            <a:avLst/>
          </a:prstGeom>
        </p:spPr>
      </p:pic>
      <p:pic>
        <p:nvPicPr>
          <p:cNvPr id="9" name="Графіка 8" descr="Класна кімната">
            <a:extLst>
              <a:ext uri="{FF2B5EF4-FFF2-40B4-BE49-F238E27FC236}">
                <a16:creationId xmlns:a16="http://schemas.microsoft.com/office/drawing/2014/main" id="{7BD6EACE-313B-4F9C-AFE2-0D52391F5D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9190" y="2684930"/>
            <a:ext cx="376420" cy="376420"/>
          </a:xfrm>
          <a:prstGeom prst="rect">
            <a:avLst/>
          </a:prstGeom>
        </p:spPr>
      </p:pic>
      <p:pic>
        <p:nvPicPr>
          <p:cNvPr id="11" name="Графіка 10" descr="Клепсидра">
            <a:extLst>
              <a:ext uri="{FF2B5EF4-FFF2-40B4-BE49-F238E27FC236}">
                <a16:creationId xmlns:a16="http://schemas.microsoft.com/office/drawing/2014/main" id="{964D81C4-EE20-4A77-AACD-9C49DE7FFA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88034" y="1360842"/>
            <a:ext cx="354774" cy="35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9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47B9716-CC37-498F-9718-1A085EA04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2834" y="566577"/>
            <a:ext cx="7797143" cy="1001537"/>
          </a:xfrm>
        </p:spPr>
        <p:txBody>
          <a:bodyPr>
            <a:normAutofit/>
          </a:bodyPr>
          <a:lstStyle/>
          <a:p>
            <a:pPr algn="r"/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Ключові аспекти </a:t>
            </a:r>
            <a:r>
              <a:rPr lang="uk-UA" sz="3600" b="1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проєкту</a:t>
            </a:r>
            <a:br>
              <a:rPr lang="uk-UA" sz="36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</a:br>
            <a:endParaRPr lang="uk-UA" sz="3600" dirty="0">
              <a:solidFill>
                <a:schemeClr val="accent1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C2AE9F2-860C-4ED4-BA78-0F8BB35AB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2431" y="1734094"/>
            <a:ext cx="4754880" cy="822960"/>
          </a:xfrm>
        </p:spPr>
        <p:txBody>
          <a:bodyPr/>
          <a:lstStyle/>
          <a:p>
            <a:pPr algn="ctr"/>
            <a:r>
              <a:rPr lang="uk-UA" sz="2400" b="1" u="sng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Реалізація механізму базується на взаємодії трьох сторін:</a:t>
            </a: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EF1DBE6-C955-4F5F-99CC-679994F94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56892" y="2587510"/>
            <a:ext cx="4062589" cy="118397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Внутрішньо переміщені особи (ВПО) — </a:t>
            </a:r>
            <a:r>
              <a:rPr lang="uk-UA" sz="23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отримувачі житла у безоплатне користування.</a:t>
            </a: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2D451923-B520-48F7-AABA-292DEEB00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38682" y="1511232"/>
            <a:ext cx="5071872" cy="822960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Джерела та умови фінансування:</a:t>
            </a: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70202CA6-32A8-44F6-8054-ED8C4AF15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38682" y="2731904"/>
            <a:ext cx="4849906" cy="3577456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Бюджет: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Фінансування формується коштом 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державного та місцевих бюджетів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(на умовах співфінансування).</a:t>
            </a:r>
          </a:p>
          <a:p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Додаткові кошти: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Залучаються фінанси міжнародних донорів, добровільні внески юридичних та фізичних осіб.</a:t>
            </a:r>
          </a:p>
          <a:p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Heavy" panose="020B0903020102020204" pitchFamily="34" charset="0"/>
              </a:rPr>
              <a:t>Гранична сума: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Максимальний розмір субвенції на придбання 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1 об'єкта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нерухомості — 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до 500 000 грн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uk-UA" sz="21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(включно з податками, зборами та витратами на реєстрацію).</a:t>
            </a:r>
          </a:p>
          <a:p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Понадлімітна вартість: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Якщо будинок коштує дорожче, різниця покривається з інших джерел.</a:t>
            </a:r>
          </a:p>
        </p:txBody>
      </p:sp>
      <p:pic>
        <p:nvPicPr>
          <p:cNvPr id="14" name="Графіка 13" descr="Гроші">
            <a:extLst>
              <a:ext uri="{FF2B5EF4-FFF2-40B4-BE49-F238E27FC236}">
                <a16:creationId xmlns:a16="http://schemas.microsoft.com/office/drawing/2014/main" id="{5ADA4189-E01C-4012-B745-3A0A762DE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5324" y="1659887"/>
            <a:ext cx="543358" cy="485687"/>
          </a:xfrm>
          <a:prstGeom prst="rect">
            <a:avLst/>
          </a:prstGeom>
        </p:spPr>
      </p:pic>
      <p:pic>
        <p:nvPicPr>
          <p:cNvPr id="18" name="Графіка 17" descr="Цикл із людьми">
            <a:extLst>
              <a:ext uri="{FF2B5EF4-FFF2-40B4-BE49-F238E27FC236}">
                <a16:creationId xmlns:a16="http://schemas.microsoft.com/office/drawing/2014/main" id="{C1B3E4F2-7D1B-48E7-AA43-06EF3EF4C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410" y="3727470"/>
            <a:ext cx="1074779" cy="920507"/>
          </a:xfrm>
          <a:prstGeom prst="rect">
            <a:avLst/>
          </a:prstGeom>
        </p:spPr>
      </p:pic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BDE0592E-8140-4256-8E29-5DFA4F68E5EC}"/>
              </a:ext>
            </a:extLst>
          </p:cNvPr>
          <p:cNvSpPr/>
          <p:nvPr/>
        </p:nvSpPr>
        <p:spPr>
          <a:xfrm>
            <a:off x="481342" y="4520632"/>
            <a:ext cx="2599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dirty="0" err="1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Органи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місцевого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самоврядування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 (ОМС) —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виконавчі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органи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рад та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військові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адміністрації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населених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пунктів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B1DF1C2-7F71-47BA-9F0E-AA0486BF5708}"/>
              </a:ext>
            </a:extLst>
          </p:cNvPr>
          <p:cNvSpPr/>
          <p:nvPr/>
        </p:nvSpPr>
        <p:spPr>
          <a:xfrm>
            <a:off x="4159400" y="4537561"/>
            <a:ext cx="289582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Продавці нерухомості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Franklin Gothic Demi" panose="020B0703020102020204" pitchFamily="34" charset="0"/>
              </a:rPr>
              <a:t>— 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фізичні, юридичні особи або ФОП, які мають намір продати житлові приміщення у сільській місцевості.</a:t>
            </a:r>
          </a:p>
        </p:txBody>
      </p:sp>
      <p:pic>
        <p:nvPicPr>
          <p:cNvPr id="25" name="Графіка 24" descr="Фрагменти головоломки">
            <a:extLst>
              <a:ext uri="{FF2B5EF4-FFF2-40B4-BE49-F238E27FC236}">
                <a16:creationId xmlns:a16="http://schemas.microsoft.com/office/drawing/2014/main" id="{A46D7D5B-520A-4542-B93B-778922F44D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5199" y="2009257"/>
            <a:ext cx="578253" cy="57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8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52CD9D9C-2EB3-4FFC-ACC9-BDE8A5A35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35" y="471509"/>
            <a:ext cx="4507813" cy="1737360"/>
          </a:xfrm>
        </p:spPr>
        <p:txBody>
          <a:bodyPr/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Ключові аспекти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проєкту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4725DE97-4277-485F-8AD0-D4180F3A5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9379" y="1570485"/>
            <a:ext cx="5187821" cy="518464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Закупівлю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майна       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здійснюють ОМС.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Придбане житло включається до </a:t>
            </a: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фондів житла для тимчасового проживання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відповідної територіальної громади.</a:t>
            </a:r>
          </a:p>
          <a:p>
            <a:r>
              <a:rPr lang="uk-UA" dirty="0">
                <a:solidFill>
                  <a:srgbClr val="C00000"/>
                </a:solidFill>
                <a:latin typeface="Franklin Gothic Demi" panose="020B0703020102020204" pitchFamily="34" charset="0"/>
              </a:rPr>
              <a:t>Відчужувати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uk-UA" i="1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(продавати, дарувати тощо) 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набуте у межах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проєкту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житло </a:t>
            </a:r>
            <a:r>
              <a:rPr lang="uk-UA" dirty="0">
                <a:solidFill>
                  <a:srgbClr val="C00000"/>
                </a:solidFill>
                <a:latin typeface="Franklin Gothic Demi" panose="020B0703020102020204" pitchFamily="34" charset="0"/>
              </a:rPr>
              <a:t>заборонено.</a:t>
            </a:r>
          </a:p>
          <a:p>
            <a:r>
              <a:rPr lang="uk-UA" u="sng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Постановою затверджено: 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Порядок реалізації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проєкту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та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Типовий договір безоплатного користування</a:t>
            </a:r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628C7484-8828-4F41-81E5-0DC2F5703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5106" y="3191436"/>
            <a:ext cx="4678142" cy="308385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Багатодітні сім’ї.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Особи з інвалідністю (та родини, які виховують дітей з інвалідністю).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Особи з-поміж дітей-сиріт та дітей, позбавлених батьківського піклування.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Молодь понад 23 роки, яка раніше мала статус дитини-сироти.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Особи похилого віку.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2229DBE7-FB8A-43E3-82C2-219F433D8848}"/>
              </a:ext>
            </a:extLst>
          </p:cNvPr>
          <p:cNvSpPr/>
          <p:nvPr/>
        </p:nvSpPr>
        <p:spPr>
          <a:xfrm>
            <a:off x="600634" y="2208869"/>
            <a:ext cx="4812614" cy="76944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Першочергове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 право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отримання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житла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мають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вразливі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верстви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ВПО:</a:t>
            </a:r>
          </a:p>
        </p:txBody>
      </p:sp>
      <p:pic>
        <p:nvPicPr>
          <p:cNvPr id="13" name="Графіка 12" descr="Людина в інвалідному візку">
            <a:extLst>
              <a:ext uri="{FF2B5EF4-FFF2-40B4-BE49-F238E27FC236}">
                <a16:creationId xmlns:a16="http://schemas.microsoft.com/office/drawing/2014/main" id="{36C53C25-7C85-4B8C-803F-87794E648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2919" y="3945609"/>
            <a:ext cx="422317" cy="434401"/>
          </a:xfrm>
          <a:prstGeom prst="rect">
            <a:avLst/>
          </a:prstGeom>
        </p:spPr>
      </p:pic>
      <p:pic>
        <p:nvPicPr>
          <p:cNvPr id="15" name="Графіка 14" descr="Чоловік із ціпком">
            <a:extLst>
              <a:ext uri="{FF2B5EF4-FFF2-40B4-BE49-F238E27FC236}">
                <a16:creationId xmlns:a16="http://schemas.microsoft.com/office/drawing/2014/main" id="{D293AFC0-4530-448D-9044-D387F4E7D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9074" y="5640553"/>
            <a:ext cx="418004" cy="418004"/>
          </a:xfrm>
          <a:prstGeom prst="rect">
            <a:avLst/>
          </a:prstGeom>
        </p:spPr>
      </p:pic>
      <p:pic>
        <p:nvPicPr>
          <p:cNvPr id="17" name="Графіка 16" descr="Діти">
            <a:extLst>
              <a:ext uri="{FF2B5EF4-FFF2-40B4-BE49-F238E27FC236}">
                <a16:creationId xmlns:a16="http://schemas.microsoft.com/office/drawing/2014/main" id="{89677D10-D504-460C-AD4C-DE0F4D7A03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7641" y="3191436"/>
            <a:ext cx="383400" cy="383400"/>
          </a:xfrm>
          <a:prstGeom prst="rect">
            <a:avLst/>
          </a:prstGeom>
        </p:spPr>
      </p:pic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05B29503-417D-4C18-94AA-67A0A4551F8F}"/>
              </a:ext>
            </a:extLst>
          </p:cNvPr>
          <p:cNvSpPr/>
          <p:nvPr/>
        </p:nvSpPr>
        <p:spPr>
          <a:xfrm>
            <a:off x="5892280" y="424782"/>
            <a:ext cx="34756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Формування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та статус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житлового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 фонду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08431AA-A1A2-4875-8027-5360614AC8D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5451" b="45451"/>
          <a:stretch/>
        </p:blipFill>
        <p:spPr>
          <a:xfrm>
            <a:off x="476657" y="2351313"/>
            <a:ext cx="123977" cy="57475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C1B3549-19B3-4CFB-8CDC-9CB485463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4253" y="522965"/>
            <a:ext cx="128027" cy="573074"/>
          </a:xfrm>
          <a:prstGeom prst="rect">
            <a:avLst/>
          </a:prstGeom>
        </p:spPr>
      </p:pic>
      <p:pic>
        <p:nvPicPr>
          <p:cNvPr id="24" name="Графіка 23" descr="Документ">
            <a:extLst>
              <a:ext uri="{FF2B5EF4-FFF2-40B4-BE49-F238E27FC236}">
                <a16:creationId xmlns:a16="http://schemas.microsoft.com/office/drawing/2014/main" id="{77547C34-9780-4239-BE63-66DEF4D36D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74893" y="5640553"/>
            <a:ext cx="333021" cy="333021"/>
          </a:xfrm>
          <a:prstGeom prst="rect">
            <a:avLst/>
          </a:prstGeom>
        </p:spPr>
      </p:pic>
      <p:pic>
        <p:nvPicPr>
          <p:cNvPr id="26" name="Графіка 25" descr="Будинок">
            <a:extLst>
              <a:ext uri="{FF2B5EF4-FFF2-40B4-BE49-F238E27FC236}">
                <a16:creationId xmlns:a16="http://schemas.microsoft.com/office/drawing/2014/main" id="{D30A3397-C342-4D13-B79D-434FFA0E89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14537" y="1570485"/>
            <a:ext cx="333021" cy="333021"/>
          </a:xfrm>
          <a:prstGeom prst="rect">
            <a:avLst/>
          </a:prstGeom>
        </p:spPr>
      </p:pic>
      <p:pic>
        <p:nvPicPr>
          <p:cNvPr id="28" name="Графіка 27" descr="Попередження">
            <a:extLst>
              <a:ext uri="{FF2B5EF4-FFF2-40B4-BE49-F238E27FC236}">
                <a16:creationId xmlns:a16="http://schemas.microsoft.com/office/drawing/2014/main" id="{8684B840-2FAA-45D8-B5BC-A741AAEE85E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70626" y="3996298"/>
            <a:ext cx="333021" cy="33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7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DA8033AD-21E6-4A85-A34C-FC24206D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69" y="197638"/>
            <a:ext cx="7284402" cy="1234440"/>
          </a:xfrm>
        </p:spPr>
        <p:txBody>
          <a:bodyPr/>
          <a:lstStyle/>
          <a:p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Особливості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 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участі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 ВПО в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експериментальному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проєкті</a:t>
            </a:r>
            <a:endParaRPr lang="uk-UA" sz="3200" dirty="0">
              <a:solidFill>
                <a:schemeClr val="accent2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DC0C5F33-6C9E-4029-BD86-D996EBA17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2006" y="2650134"/>
            <a:ext cx="3766122" cy="401688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Відсутність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житла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: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кандидат та члени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його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сім'ї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не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мають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придатного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для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проживання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житла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підконтрольній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Україні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території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,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або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їхнє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майно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повністю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знищене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/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пошкоджене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через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війну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(і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дані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про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це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внесені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 Державного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реєстру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пошкодженого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майна).</a:t>
            </a:r>
          </a:p>
          <a:p>
            <a:pPr marL="0" indent="0" algn="just">
              <a:buNone/>
            </a:pP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Без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держдопомоги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на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купівлю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: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особа не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отримувала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та не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має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затвердженого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рішення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про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виплату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грошової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компенсації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за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знищене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майно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, 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також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не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скористалася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житловим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ваучером.</a:t>
            </a:r>
          </a:p>
          <a:p>
            <a:pPr marL="0" indent="0" algn="just">
              <a:buNone/>
            </a:pP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Не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купувала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родина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земельну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ділянку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вартістю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понад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100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тисяч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гривень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протягом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останніх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6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місяців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Не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купувала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родина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транспортний</a:t>
            </a:r>
            <a:r>
              <a:rPr lang="ru-RU" sz="19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900" u="sng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засіб</a:t>
            </a:r>
            <a:r>
              <a:rPr lang="ru-RU" sz="21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: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протягом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останніх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6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місяців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, з року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випуску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якого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минуло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менше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ніж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5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років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  <a:endParaRPr lang="uk-UA" sz="18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1" name="Місце для тексту 10">
            <a:extLst>
              <a:ext uri="{FF2B5EF4-FFF2-40B4-BE49-F238E27FC236}">
                <a16:creationId xmlns:a16="http://schemas.microsoft.com/office/drawing/2014/main" id="{4217C7B6-D5AC-4465-8899-61CC7FDA0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10904" y="1710272"/>
            <a:ext cx="4789025" cy="10096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Претендувати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житло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можуть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 особи,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які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відповідають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умовам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:</a:t>
            </a:r>
          </a:p>
        </p:txBody>
      </p:sp>
      <p:sp>
        <p:nvSpPr>
          <p:cNvPr id="13" name="Місце для вмісту 12">
            <a:extLst>
              <a:ext uri="{FF2B5EF4-FFF2-40B4-BE49-F238E27FC236}">
                <a16:creationId xmlns:a16="http://schemas.microsoft.com/office/drawing/2014/main" id="{503A9F07-6198-4BBF-9BF3-D9149BC7758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29515" y="4638867"/>
            <a:ext cx="6492268" cy="178648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3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Витяг з Державного реєстру речових прав на нерухоме майно (для підтвердження відсутності іншого придатного житла на підконтрольній території).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3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Інформаційне повідомлення або витяг з Реєстру пошкодженого та знищеного майна (якщо житло було зруйноване внаслідок бойових дій).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3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Довідки про доходи всіх працездатних членів родини за останні 6 місяців (для перевірки фінансових критеріїв щодо великих покупок).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uk-UA" sz="1300" dirty="0">
              <a:solidFill>
                <a:schemeClr val="accent2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0E63EA0B-804C-45A1-9B1F-55C74B5CD11B}"/>
              </a:ext>
            </a:extLst>
          </p:cNvPr>
          <p:cNvSpPr/>
          <p:nvPr/>
        </p:nvSpPr>
        <p:spPr>
          <a:xfrm>
            <a:off x="1178617" y="1206175"/>
            <a:ext cx="5359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Особисто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,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поштою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або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через Портал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Дія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(за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наявності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технічної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реалізації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)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подають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заяву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та пакет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документів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уповноваженого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органу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місцевої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громади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  <a:endParaRPr lang="uk-UA" sz="1600" i="1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46D6441A-F88E-4E2D-BB1F-E15345498860}"/>
              </a:ext>
            </a:extLst>
          </p:cNvPr>
          <p:cNvSpPr/>
          <p:nvPr/>
        </p:nvSpPr>
        <p:spPr>
          <a:xfrm>
            <a:off x="105128" y="2480857"/>
            <a:ext cx="5227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1.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Особисті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документи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заявника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та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членів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родини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.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053C94AB-1E12-40B6-B922-569238A8FFC4}"/>
              </a:ext>
            </a:extLst>
          </p:cNvPr>
          <p:cNvSpPr/>
          <p:nvPr/>
        </p:nvSpPr>
        <p:spPr>
          <a:xfrm>
            <a:off x="105128" y="3630083"/>
            <a:ext cx="74691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2.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Документи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,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що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підтверджують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право на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пріоритет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(за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наявності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)</a:t>
            </a:r>
            <a:endParaRPr lang="uk-UA" sz="1600" dirty="0">
              <a:solidFill>
                <a:schemeClr val="accent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328777B6-D574-4704-B1AE-613450C2442F}"/>
              </a:ext>
            </a:extLst>
          </p:cNvPr>
          <p:cNvSpPr/>
          <p:nvPr/>
        </p:nvSpPr>
        <p:spPr>
          <a:xfrm>
            <a:off x="97508" y="4378182"/>
            <a:ext cx="53151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3.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Документи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про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майновий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стан та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знищене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житло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0C1A2C0C-E8DE-4C24-87E7-68ABF3113E09}"/>
              </a:ext>
            </a:extLst>
          </p:cNvPr>
          <p:cNvSpPr/>
          <p:nvPr/>
        </p:nvSpPr>
        <p:spPr>
          <a:xfrm>
            <a:off x="105128" y="5728454"/>
            <a:ext cx="59515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4.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Документи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про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трудову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діяльність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(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якщо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вже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працює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)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21FFBED1-EE71-4D38-B13D-1003FC5F4C2C}"/>
              </a:ext>
            </a:extLst>
          </p:cNvPr>
          <p:cNvSpPr/>
          <p:nvPr/>
        </p:nvSpPr>
        <p:spPr>
          <a:xfrm>
            <a:off x="308644" y="2726076"/>
            <a:ext cx="71131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Паспорт громадянина України (або </a:t>
            </a:r>
            <a:r>
              <a:rPr lang="en-GB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ID-</a:t>
            </a:r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картка та витяг про реєстрацію місця проживання).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Реєстраційний номер облікової картки платника податків (РНОКПП/ідентифікаційний код) для всіх членів сім’ї.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Довідка про взяття на облік внутрішньо переміщеної особи (на кожного члена домогосподарства).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Свідоцтво про народження дітей (за наявності дітей до 18 років).</a:t>
            </a: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0BEC2E79-CE5F-4ED8-97FA-086EE44681E2}"/>
              </a:ext>
            </a:extLst>
          </p:cNvPr>
          <p:cNvSpPr/>
          <p:nvPr/>
        </p:nvSpPr>
        <p:spPr>
          <a:xfrm>
            <a:off x="618147" y="3864433"/>
            <a:ext cx="7234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Посвідчення особи з інвалідністю (або довідка МСЕК).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Посвідчення багатодітної сім’ї.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Документи, що підтверджують статус дитини-сироти чи позбавленої батьківського піклування.</a:t>
            </a: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1D95CFA2-8377-46FD-A9B0-940488A649B0}"/>
              </a:ext>
            </a:extLst>
          </p:cNvPr>
          <p:cNvSpPr/>
          <p:nvPr/>
        </p:nvSpPr>
        <p:spPr>
          <a:xfrm>
            <a:off x="1257300" y="6016674"/>
            <a:ext cx="5725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Копія трудової книжки, трудового договору або цивільно-правової угоди.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Витяг з ЄДР (для </a:t>
            </a:r>
            <a:r>
              <a:rPr lang="uk-UA" sz="120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ФОПів</a:t>
            </a:r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).</a:t>
            </a:r>
          </a:p>
          <a:p>
            <a:r>
              <a:rPr lang="uk-UA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Довідка з Центру зайнятості (якщо перебуваєте на обліку як безробітний).</a:t>
            </a:r>
          </a:p>
        </p:txBody>
      </p:sp>
      <p:pic>
        <p:nvPicPr>
          <p:cNvPr id="24" name="Графіка 23" descr="Приміський пейзаж">
            <a:extLst>
              <a:ext uri="{FF2B5EF4-FFF2-40B4-BE49-F238E27FC236}">
                <a16:creationId xmlns:a16="http://schemas.microsoft.com/office/drawing/2014/main" id="{3EC3D57A-0A8D-4C0B-AD0D-85441B03C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0366" y="2675703"/>
            <a:ext cx="378342" cy="378342"/>
          </a:xfrm>
          <a:prstGeom prst="rect">
            <a:avLst/>
          </a:prstGeom>
        </p:spPr>
      </p:pic>
      <p:pic>
        <p:nvPicPr>
          <p:cNvPr id="26" name="Графіка 25" descr="Відкритий конверт">
            <a:extLst>
              <a:ext uri="{FF2B5EF4-FFF2-40B4-BE49-F238E27FC236}">
                <a16:creationId xmlns:a16="http://schemas.microsoft.com/office/drawing/2014/main" id="{695E4EBC-0DA1-4AB0-B273-94DFE3894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1429" y="1206175"/>
            <a:ext cx="425337" cy="425337"/>
          </a:xfrm>
          <a:prstGeom prst="rect">
            <a:avLst/>
          </a:prstGeom>
        </p:spPr>
      </p:pic>
      <p:pic>
        <p:nvPicPr>
          <p:cNvPr id="28" name="Графіка 27" descr="Універсальний доступ">
            <a:extLst>
              <a:ext uri="{FF2B5EF4-FFF2-40B4-BE49-F238E27FC236}">
                <a16:creationId xmlns:a16="http://schemas.microsoft.com/office/drawing/2014/main" id="{A1DAC182-A220-4F79-9781-ABA1ED2B9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8644" y="3978281"/>
            <a:ext cx="338554" cy="338554"/>
          </a:xfrm>
          <a:prstGeom prst="rect">
            <a:avLst/>
          </a:prstGeom>
        </p:spPr>
      </p:pic>
      <p:pic>
        <p:nvPicPr>
          <p:cNvPr id="30" name="Графіка 29" descr="Машина">
            <a:extLst>
              <a:ext uri="{FF2B5EF4-FFF2-40B4-BE49-F238E27FC236}">
                <a16:creationId xmlns:a16="http://schemas.microsoft.com/office/drawing/2014/main" id="{362DF3A3-A89B-4DF0-8140-C6EDD1520F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56817" y="5185934"/>
            <a:ext cx="415568" cy="3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6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F34DDCD-D6F8-4B2F-820B-5FB08C446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352" y="894593"/>
            <a:ext cx="8593494" cy="984885"/>
          </a:xfrm>
        </p:spPr>
        <p:txBody>
          <a:bodyPr/>
          <a:lstStyle/>
          <a:p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Алгоритм реалізації для ОМС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4E9CCEC-9EAD-4BF4-9CC6-EA1B43D1A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2631" y="5411909"/>
            <a:ext cx="8827876" cy="135421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Крок 4. Бюджетне погодження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Подання пакету документів на отримання державної субвенції.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Ухвалення рішення ОМС про співфінансування (якщо вартість &gt; 500 тис. грн).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Відкриття спеціального реєстраційного рахунку в органах Державного казначейства.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DC29B366-2D01-4409-9F1B-EBC223A02C80}"/>
              </a:ext>
            </a:extLst>
          </p:cNvPr>
          <p:cNvSpPr/>
          <p:nvPr/>
        </p:nvSpPr>
        <p:spPr>
          <a:xfrm>
            <a:off x="901713" y="1884123"/>
            <a:ext cx="803514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Крок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1. 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Інвентаризація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потреб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Формування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черги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ВПО за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критеріями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пріоритетності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 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Збір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заяв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від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родин,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готових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переїзду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в село.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9A90E73D-B452-4415-9A85-5DE25BBD7D3B}"/>
              </a:ext>
            </a:extLst>
          </p:cNvPr>
          <p:cNvSpPr/>
          <p:nvPr/>
        </p:nvSpPr>
        <p:spPr>
          <a:xfrm>
            <a:off x="1607294" y="2859717"/>
            <a:ext cx="803514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Крок 2. Пошук та огляд житла </a:t>
            </a:r>
          </a:p>
          <a:p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Моніторинг ринку через </a:t>
            </a:r>
            <a:r>
              <a:rPr lang="uk-UA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старост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та відкриті джерела.</a:t>
            </a:r>
          </a:p>
          <a:p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Комісійний технічний огляд (перевірка опалення, води, світла).</a:t>
            </a:r>
          </a:p>
          <a:p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Відбір виключно придатних для негайного заселення будинків.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475B00B8-E8E9-4180-9853-1881999E64FC}"/>
              </a:ext>
            </a:extLst>
          </p:cNvPr>
          <p:cNvSpPr/>
          <p:nvPr/>
        </p:nvSpPr>
        <p:spPr>
          <a:xfrm>
            <a:off x="2372280" y="4063911"/>
            <a:ext cx="89550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Franklin Gothic Demi" panose="020B0703020102020204" pitchFamily="34" charset="0"/>
              </a:rPr>
              <a:t>Крок 3. Юридичний аудит об'єкта</a:t>
            </a:r>
          </a:p>
          <a:p>
            <a:pPr algn="just"/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Перевірка права власності та відсутності обтяжень/арештів. </a:t>
            </a:r>
          </a:p>
          <a:p>
            <a:pPr algn="just"/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Контроль ділянки: наявність кадастрового номера, цільове призначення — присадибна </a:t>
            </a:r>
            <a:r>
              <a:rPr lang="uk-UA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дінянка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 Проведення сертифікованої експертної оцінки вартості.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A811181-B818-4F61-8E2F-A9B0AC77E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27788" y="1976204"/>
            <a:ext cx="82714" cy="8007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D7EDAF-B086-4A2D-891B-FBB1CAB23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254" y="2939341"/>
            <a:ext cx="91696" cy="111192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5C46F8A-F3A0-4BF2-8F00-5670ADB07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4702" y="4137020"/>
            <a:ext cx="104632" cy="11156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C8DB6B3-779B-41D5-A23F-2F290E2540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5746" y="5414324"/>
            <a:ext cx="103641" cy="1115665"/>
          </a:xfrm>
          <a:prstGeom prst="rect">
            <a:avLst/>
          </a:prstGeom>
        </p:spPr>
      </p:pic>
      <p:pic>
        <p:nvPicPr>
          <p:cNvPr id="19" name="Графіка 18" descr="Збільшувальне скло">
            <a:extLst>
              <a:ext uri="{FF2B5EF4-FFF2-40B4-BE49-F238E27FC236}">
                <a16:creationId xmlns:a16="http://schemas.microsoft.com/office/drawing/2014/main" id="{7C90CDEA-FF40-475F-A9FE-CF7A3F31AF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3710" y="2199538"/>
            <a:ext cx="412433" cy="412433"/>
          </a:xfrm>
          <a:prstGeom prst="rect">
            <a:avLst/>
          </a:prstGeom>
        </p:spPr>
      </p:pic>
      <p:pic>
        <p:nvPicPr>
          <p:cNvPr id="21" name="Графіка 20" descr="Приміський пейзаж">
            <a:extLst>
              <a:ext uri="{FF2B5EF4-FFF2-40B4-BE49-F238E27FC236}">
                <a16:creationId xmlns:a16="http://schemas.microsoft.com/office/drawing/2014/main" id="{2A02F395-BDC2-44C6-8D25-AF72E3BDD7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145" y="3242368"/>
            <a:ext cx="505872" cy="505872"/>
          </a:xfrm>
          <a:prstGeom prst="rect">
            <a:avLst/>
          </a:prstGeom>
        </p:spPr>
      </p:pic>
      <p:pic>
        <p:nvPicPr>
          <p:cNvPr id="23" name="Графіка 22" descr="Терези правосуддя">
            <a:extLst>
              <a:ext uri="{FF2B5EF4-FFF2-40B4-BE49-F238E27FC236}">
                <a16:creationId xmlns:a16="http://schemas.microsoft.com/office/drawing/2014/main" id="{8CAC50A2-1C65-426A-8483-5E34B87763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02352" y="4466252"/>
            <a:ext cx="457200" cy="457200"/>
          </a:xfrm>
          <a:prstGeom prst="rect">
            <a:avLst/>
          </a:prstGeom>
        </p:spPr>
      </p:pic>
      <p:pic>
        <p:nvPicPr>
          <p:cNvPr id="25" name="Графіка 24" descr="Відкрита папка">
            <a:extLst>
              <a:ext uri="{FF2B5EF4-FFF2-40B4-BE49-F238E27FC236}">
                <a16:creationId xmlns:a16="http://schemas.microsoft.com/office/drawing/2014/main" id="{0F244FCD-4B37-4615-9BE6-6187C881F6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51376" y="5728304"/>
            <a:ext cx="487704" cy="487704"/>
          </a:xfrm>
          <a:prstGeom prst="rect">
            <a:avLst/>
          </a:prstGeom>
        </p:spPr>
      </p:pic>
      <p:pic>
        <p:nvPicPr>
          <p:cNvPr id="27" name="Графіка 26" descr="Контрольний список">
            <a:extLst>
              <a:ext uri="{FF2B5EF4-FFF2-40B4-BE49-F238E27FC236}">
                <a16:creationId xmlns:a16="http://schemas.microsoft.com/office/drawing/2014/main" id="{2526970A-F635-4DE6-9833-15ECFF234E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1077" y="1084141"/>
            <a:ext cx="509877" cy="50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5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F34DDCD-D6F8-4B2F-820B-5FB08C446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90" y="989304"/>
            <a:ext cx="9044719" cy="704744"/>
          </a:xfrm>
        </p:spPr>
        <p:txBody>
          <a:bodyPr/>
          <a:lstStyle/>
          <a:p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Алгоритм реалізації для ОМС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4E9CCEC-9EAD-4BF4-9CC6-EA1B43D1A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723" y="5580117"/>
            <a:ext cx="8584163" cy="96590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Крок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8. </a:t>
            </a:r>
            <a:r>
              <a:rPr lang="ru-RU" sz="22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Моніторинг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та контроль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Щоквартальна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перевірка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стану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будинку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та оплати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комунальних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послуг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Контроль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працевлаштування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працездатних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членів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родини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протягом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3 </a:t>
            </a:r>
            <a:r>
              <a:rPr lang="ru-RU" sz="18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місяців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  <a:endParaRPr lang="uk-UA" sz="1800" i="1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DC29B366-2D01-4409-9F1B-EBC223A02C80}"/>
              </a:ext>
            </a:extLst>
          </p:cNvPr>
          <p:cNvSpPr/>
          <p:nvPr/>
        </p:nvSpPr>
        <p:spPr>
          <a:xfrm>
            <a:off x="2709393" y="1824620"/>
            <a:ext cx="897253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Крок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5.</a:t>
            </a:r>
            <a:r>
              <a:rPr lang="ru-RU" b="1" dirty="0"/>
              <a:t> </a:t>
            </a:r>
            <a:r>
              <a:rPr lang="ru-RU" sz="22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Купівля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та </a:t>
            </a:r>
            <a:r>
              <a:rPr lang="ru-RU" sz="22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розрахунок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pPr algn="r"/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Нотаріальне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посвідчення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договору (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покупець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— громада в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особі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ОМС).</a:t>
            </a:r>
          </a:p>
          <a:p>
            <a:pPr algn="r"/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Подання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нотаріального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договору та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платіжних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документів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 Казначейства.</a:t>
            </a:r>
          </a:p>
          <a:p>
            <a:pPr algn="r"/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Прямий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безготівковий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переказ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коштів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субвенції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на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рахунок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продавця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9A90E73D-B452-4415-9A85-5DE25BBD7D3B}"/>
              </a:ext>
            </a:extLst>
          </p:cNvPr>
          <p:cNvSpPr/>
          <p:nvPr/>
        </p:nvSpPr>
        <p:spPr>
          <a:xfrm>
            <a:off x="951723" y="3131379"/>
            <a:ext cx="825367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Крок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6. </a:t>
            </a:r>
            <a:r>
              <a:rPr lang="ru-RU" sz="22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Набуття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2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комунального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статусу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Офіційна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реєстрація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права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власності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за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територіальною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громадою.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Включення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будинку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 фонду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житла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для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тимчасового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проживання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ВПО.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475B00B8-E8E9-4180-9853-1881999E64FC}"/>
              </a:ext>
            </a:extLst>
          </p:cNvPr>
          <p:cNvSpPr/>
          <p:nvPr/>
        </p:nvSpPr>
        <p:spPr>
          <a:xfrm>
            <a:off x="2830283" y="4318233"/>
            <a:ext cx="885164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200" dirty="0">
                <a:latin typeface="Franklin Gothic Demi" panose="020B0703020102020204" pitchFamily="34" charset="0"/>
              </a:rPr>
              <a:t>Крок</a:t>
            </a:r>
            <a:r>
              <a:rPr lang="ru-RU" sz="2200" dirty="0">
                <a:latin typeface="Franklin Gothic Demi" panose="020B0703020102020204" pitchFamily="34" charset="0"/>
              </a:rPr>
              <a:t> 7. Передача майна </a:t>
            </a:r>
            <a:r>
              <a:rPr lang="ru-RU" sz="2200" dirty="0" err="1">
                <a:latin typeface="Franklin Gothic Demi" panose="020B0703020102020204" pitchFamily="34" charset="0"/>
              </a:rPr>
              <a:t>родині</a:t>
            </a:r>
            <a:r>
              <a:rPr lang="ru-RU" sz="2200" dirty="0">
                <a:latin typeface="Franklin Gothic Demi" panose="020B0703020102020204" pitchFamily="34" charset="0"/>
              </a:rPr>
              <a:t> ВПО</a:t>
            </a:r>
          </a:p>
          <a:p>
            <a:pPr algn="r"/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Ухвалення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рішення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виконкому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про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виділення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будинку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конкретній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родині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  <a:p>
            <a:pPr algn="r"/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Підписання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Типового договору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безоплатного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користування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(до 3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років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).</a:t>
            </a:r>
          </a:p>
          <a:p>
            <a:pPr algn="r"/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Складання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акта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приймання-передачі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із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детальним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описом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майна.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E55383-2D3F-416E-B2FA-C1A51DA9C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78" y="1026458"/>
            <a:ext cx="512108" cy="506012"/>
          </a:xfrm>
          <a:prstGeom prst="rect">
            <a:avLst/>
          </a:prstGeom>
        </p:spPr>
      </p:pic>
      <p:pic>
        <p:nvPicPr>
          <p:cNvPr id="10" name="Графіка 9" descr="Рукостискання">
            <a:extLst>
              <a:ext uri="{FF2B5EF4-FFF2-40B4-BE49-F238E27FC236}">
                <a16:creationId xmlns:a16="http://schemas.microsoft.com/office/drawing/2014/main" id="{AFD328E5-8534-4254-BC54-E77778DB1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6103" y="1779745"/>
            <a:ext cx="525559" cy="525559"/>
          </a:xfrm>
          <a:prstGeom prst="rect">
            <a:avLst/>
          </a:prstGeom>
        </p:spPr>
      </p:pic>
      <p:pic>
        <p:nvPicPr>
          <p:cNvPr id="17" name="Графіка 16" descr="Контракт">
            <a:extLst>
              <a:ext uri="{FF2B5EF4-FFF2-40B4-BE49-F238E27FC236}">
                <a16:creationId xmlns:a16="http://schemas.microsoft.com/office/drawing/2014/main" id="{DC87C649-7EF2-465B-8EC8-01B43BD4FC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754" y="3584454"/>
            <a:ext cx="421863" cy="421863"/>
          </a:xfrm>
          <a:prstGeom prst="rect">
            <a:avLst/>
          </a:prstGeom>
        </p:spPr>
      </p:pic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0AC88A99-37C9-4E60-8257-6F57F8DBDEBB}"/>
              </a:ext>
            </a:extLst>
          </p:cNvPr>
          <p:cNvSpPr/>
          <p:nvPr/>
        </p:nvSpPr>
        <p:spPr>
          <a:xfrm>
            <a:off x="187112" y="5603669"/>
            <a:ext cx="87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🔍📈 </a:t>
            </a:r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55F6897E-D631-4200-A022-DC4B57621354}"/>
              </a:ext>
            </a:extLst>
          </p:cNvPr>
          <p:cNvSpPr/>
          <p:nvPr/>
        </p:nvSpPr>
        <p:spPr>
          <a:xfrm>
            <a:off x="6096000" y="4383861"/>
            <a:ext cx="819455" cy="36933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dirty="0"/>
              <a:t>🏠🔑</a:t>
            </a:r>
          </a:p>
        </p:txBody>
      </p:sp>
    </p:spTree>
    <p:extLst>
      <p:ext uri="{BB962C8B-B14F-4D97-AF65-F5344CB8AC3E}">
        <p14:creationId xmlns:p14="http://schemas.microsoft.com/office/powerpoint/2010/main" val="115432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2C4717F-8C0B-44BC-9046-3E736092B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302" y="727949"/>
            <a:ext cx="9930011" cy="1381814"/>
          </a:xfrm>
        </p:spPr>
        <p:txBody>
          <a:bodyPr/>
          <a:lstStyle/>
          <a:p>
            <a:pPr algn="r"/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Після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укладання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договору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Будинок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залишається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у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комунальній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власності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громади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,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його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балансова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вартість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обліковується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в ОМС</a:t>
            </a:r>
            <a:br>
              <a:rPr lang="ru-RU" sz="3200" dirty="0"/>
            </a:b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71DF340-38E4-48DE-B537-B107F8F1A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57" y="2554525"/>
            <a:ext cx="4542603" cy="353650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   Своєчасна оплата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за спожиті житлово-комунальні послуги.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   Працевлаштування: </a:t>
            </a:r>
            <a:r>
              <a:rPr lang="uk-UA" sz="18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Родина зобов'язана протягом 3 місяців із дня вселення набути статусу безробітного та всіляко сприяти власній зайнятості (працевлаштуватися).</a:t>
            </a:r>
          </a:p>
          <a:p>
            <a:pPr algn="just"/>
            <a:r>
              <a:rPr lang="uk-UA" sz="2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Недотримання вимог використання будинку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є прямою підставою для </a:t>
            </a:r>
            <a:r>
              <a:rPr lang="uk-UA" sz="2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розірвання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договору та </a:t>
            </a:r>
            <a:r>
              <a:rPr lang="uk-UA" sz="20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виселення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без надання іншого житла</a:t>
            </a:r>
            <a:r>
              <a:rPr lang="uk-UA" sz="2000" dirty="0">
                <a:latin typeface="Franklin Gothic Demi" panose="020B0703020102020204" pitchFamily="34" charset="0"/>
              </a:rPr>
              <a:t>.</a:t>
            </a:r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73BB8A1A-D97B-492B-8B90-7C27130BB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9183" y="1751166"/>
            <a:ext cx="4216538" cy="819609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Отримання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житла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накладає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 на родину ВПО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зобов'язання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:</a:t>
            </a:r>
          </a:p>
          <a:p>
            <a:endParaRPr lang="uk-UA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0EC273AF-A75D-496C-A7DE-4165E3DB776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675037" y="2212178"/>
            <a:ext cx="6096000" cy="1292225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Держава та ОМС повністю звільняються від утримання будинку після вселення ВПО. 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32E4645-56DF-4123-9DB7-7138F3E1BB63}"/>
              </a:ext>
            </a:extLst>
          </p:cNvPr>
          <p:cNvSpPr/>
          <p:nvPr/>
        </p:nvSpPr>
        <p:spPr>
          <a:xfrm>
            <a:off x="6096000" y="3055114"/>
            <a:ext cx="599755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Ліміт (500 тис. грн) включає: безпосередня вартість нерухомості згідно з договором, а також усі супутні витрати — податки, державне мито, нотаріальні збори та послуги з офіційної реєстрації права власності у Державному реєстрі речових прав.</a:t>
            </a:r>
          </a:p>
          <a:p>
            <a:endParaRPr lang="uk-UA" dirty="0">
              <a:solidFill>
                <a:schemeClr val="accent1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Якщо ринкова вартість будинку разом із витратами на оформлення перевищує 500 тис. грн, різниця фінансується за рахунок коштів місцевого бюджету або залучених донорських програм. </a:t>
            </a:r>
          </a:p>
          <a:p>
            <a:endParaRPr lang="uk-UA" dirty="0">
              <a:solidFill>
                <a:schemeClr val="accent1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Franklin Gothic Demi" panose="020B0703020102020204" pitchFamily="34" charset="0"/>
              </a:rPr>
              <a:t>Використання коштів субвенції понад цей ліміт суворо заборонено.</a:t>
            </a:r>
          </a:p>
        </p:txBody>
      </p:sp>
      <p:pic>
        <p:nvPicPr>
          <p:cNvPr id="20" name="Графіка 19" descr="Знак оклику">
            <a:extLst>
              <a:ext uri="{FF2B5EF4-FFF2-40B4-BE49-F238E27FC236}">
                <a16:creationId xmlns:a16="http://schemas.microsoft.com/office/drawing/2014/main" id="{11EFCA36-E85D-432D-8FD0-D7BDEEF80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5037" y="6130051"/>
            <a:ext cx="537375" cy="537375"/>
          </a:xfrm>
          <a:prstGeom prst="rect">
            <a:avLst/>
          </a:prstGeom>
        </p:spPr>
      </p:pic>
      <p:pic>
        <p:nvPicPr>
          <p:cNvPr id="22" name="Графіка 21" descr="Рука тильною стороною, що вказує праворуч">
            <a:extLst>
              <a:ext uri="{FF2B5EF4-FFF2-40B4-BE49-F238E27FC236}">
                <a16:creationId xmlns:a16="http://schemas.microsoft.com/office/drawing/2014/main" id="{3B1257C0-1618-45AA-A88A-68DA8CD87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3878" y="3092785"/>
            <a:ext cx="452122" cy="452122"/>
          </a:xfrm>
          <a:prstGeom prst="rect">
            <a:avLst/>
          </a:prstGeom>
        </p:spPr>
      </p:pic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75B4BF3C-E19C-4651-8A27-574CE28D1469}"/>
              </a:ext>
            </a:extLst>
          </p:cNvPr>
          <p:cNvSpPr/>
          <p:nvPr/>
        </p:nvSpPr>
        <p:spPr>
          <a:xfrm>
            <a:off x="621857" y="1981345"/>
            <a:ext cx="6494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✍️</a:t>
            </a:r>
          </a:p>
        </p:txBody>
      </p:sp>
    </p:spTree>
    <p:extLst>
      <p:ext uri="{BB962C8B-B14F-4D97-AF65-F5344CB8AC3E}">
        <p14:creationId xmlns:p14="http://schemas.microsoft.com/office/powerpoint/2010/main" val="151698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37CAC7B-B48F-4363-B016-8CA0AE752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288" y="579279"/>
            <a:ext cx="7723632" cy="1737360"/>
          </a:xfrm>
        </p:spPr>
        <p:txBody>
          <a:bodyPr/>
          <a:lstStyle/>
          <a:p>
            <a:pPr algn="r"/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Ода </a:t>
            </a:r>
            <a:r>
              <a:rPr lang="uk-UA" sz="2800" dirty="0">
                <a:solidFill>
                  <a:schemeClr val="accent2">
                    <a:lumMod val="75000"/>
                  </a:schemeClr>
                </a:solidFill>
                <a:latin typeface="Franklin Gothic Heavy" panose="020B0903020102020204" pitchFamily="34" charset="0"/>
              </a:rPr>
              <a:t>- це координаційний міст між 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громадами та Міністерством соціальної політики, сім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’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ї та єдності України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82A439C-D020-4C0D-A433-1D45C6BC7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88" y="5352297"/>
            <a:ext cx="5404104" cy="1307583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uk-UA" sz="1600" u="sng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4. Інформаційний супровід та комунікація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</a:t>
            </a:r>
            <a:r>
              <a:rPr lang="uk-UA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оз'яснення</a:t>
            </a:r>
            <a:r>
              <a:rPr lang="uk-UA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щодо умов експерименту. Із залученням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Рад ВПО при ОДА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поширюють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алгоритми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дій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для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переселенців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та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власників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майна,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які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готові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продати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свої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будинки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у селах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під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потреби ВПО. </a:t>
            </a:r>
            <a:endParaRPr lang="uk-UA" sz="1400" i="1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F3A656C7-AFF3-48CA-9971-1CEA8E7FC115}"/>
              </a:ext>
            </a:extLst>
          </p:cNvPr>
          <p:cNvSpPr/>
          <p:nvPr/>
        </p:nvSpPr>
        <p:spPr>
          <a:xfrm>
            <a:off x="1097280" y="1968361"/>
            <a:ext cx="52044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u="sng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1. Збір та перевірка заявок</a:t>
            </a:r>
          </a:p>
          <a:p>
            <a:pPr algn="just"/>
            <a:r>
              <a:rPr lang="uk-UA" sz="1400" i="1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Прийом сформованих пакетів документів від громад. Громада зобов'язана подати таку заявку до ОДА протягом 7 днів після узгодження вартості будинку з власником. Контроль звітів про оцінку майна (ліміт — до 500 тис. грн).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56CE48B-78DB-4AC6-8A17-EFDDC14BDC2E}"/>
              </a:ext>
            </a:extLst>
          </p:cNvPr>
          <p:cNvSpPr/>
          <p:nvPr/>
        </p:nvSpPr>
        <p:spPr>
          <a:xfrm>
            <a:off x="6019800" y="3024525"/>
            <a:ext cx="597408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u="sng" dirty="0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2. Формування та подання регіональних пропозицій </a:t>
            </a:r>
          </a:p>
          <a:p>
            <a:pPr algn="just"/>
            <a:r>
              <a:rPr lang="uk-UA" sz="1400" i="1" dirty="0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ОДА формують єдиний перелік об'єктів, які пропонуються до викупу за рахунок держави. Спрямовують документи до </a:t>
            </a:r>
            <a:r>
              <a:rPr lang="uk-UA" sz="1400" i="1" dirty="0" err="1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Мінсоцполітики</a:t>
            </a:r>
            <a:r>
              <a:rPr lang="uk-UA" sz="1400" i="1" dirty="0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 (головного розпорядника коштів субвенції). На основі цих даних Міністерство формує </a:t>
            </a:r>
            <a:r>
              <a:rPr lang="uk-UA" sz="1400" i="1" dirty="0" err="1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проєкт</a:t>
            </a:r>
            <a:r>
              <a:rPr lang="uk-UA" sz="1400" i="1" dirty="0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uk-UA" sz="1400" i="1" dirty="0" err="1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акта</a:t>
            </a:r>
            <a:r>
              <a:rPr lang="uk-UA" sz="1400" i="1" dirty="0">
                <a:solidFill>
                  <a:schemeClr val="accent2">
                    <a:lumMod val="75000"/>
                  </a:schemeClr>
                </a:solidFill>
                <a:latin typeface="Franklin Gothic Demi" panose="020B0703020102020204" pitchFamily="34" charset="0"/>
              </a:rPr>
              <a:t> КМУ щодо розподілу коштів між конкретними місцевими бюджетами.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C65171A1-F59E-40FD-870C-B94BA411E240}"/>
              </a:ext>
            </a:extLst>
          </p:cNvPr>
          <p:cNvSpPr/>
          <p:nvPr/>
        </p:nvSpPr>
        <p:spPr>
          <a:xfrm>
            <a:off x="1068348" y="4080690"/>
            <a:ext cx="520446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u="sng" dirty="0">
                <a:solidFill>
                  <a:srgbClr val="0070C0"/>
                </a:solidFill>
                <a:latin typeface="Franklin Gothic Demi" panose="020B0703020102020204" pitchFamily="34" charset="0"/>
              </a:rPr>
              <a:t>3. Моніторинг та координація на обласному рівні</a:t>
            </a:r>
          </a:p>
          <a:p>
            <a:pPr algn="just"/>
            <a:r>
              <a:rPr lang="uk-UA" sz="14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Супровід розподілу державної субвенції на місця. Після виділення субвенції ОДА контролюють, щоб кошти були </a:t>
            </a:r>
            <a:r>
              <a:rPr lang="uk-UA" sz="1400" i="1" dirty="0" err="1">
                <a:solidFill>
                  <a:srgbClr val="0070C0"/>
                </a:solidFill>
                <a:latin typeface="Franklin Gothic Demi" panose="020B0703020102020204" pitchFamily="34" charset="0"/>
              </a:rPr>
              <a:t>оперативно</a:t>
            </a:r>
            <a:r>
              <a:rPr lang="uk-UA" sz="1400" i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 перераховані на місця та використані виключно за призначенням — на закупівлю погоджених житлових будинків (з лімітом до 500 тис. грн за один об'єкт).</a:t>
            </a:r>
          </a:p>
        </p:txBody>
      </p:sp>
      <p:pic>
        <p:nvPicPr>
          <p:cNvPr id="14" name="Графіка 13" descr="Скріпка">
            <a:extLst>
              <a:ext uri="{FF2B5EF4-FFF2-40B4-BE49-F238E27FC236}">
                <a16:creationId xmlns:a16="http://schemas.microsoft.com/office/drawing/2014/main" id="{13A779C5-017B-4AA5-B4B6-398826DB89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498" y="2061735"/>
            <a:ext cx="322614" cy="254904"/>
          </a:xfrm>
          <a:prstGeom prst="rect">
            <a:avLst/>
          </a:prstGeom>
        </p:spPr>
      </p:pic>
      <p:pic>
        <p:nvPicPr>
          <p:cNvPr id="16" name="Графіка 15" descr="Контрольний список">
            <a:extLst>
              <a:ext uri="{FF2B5EF4-FFF2-40B4-BE49-F238E27FC236}">
                <a16:creationId xmlns:a16="http://schemas.microsoft.com/office/drawing/2014/main" id="{AB827553-9612-4F50-A0A4-F4A41F87FD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4040" y="3153493"/>
            <a:ext cx="365760" cy="365760"/>
          </a:xfrm>
          <a:prstGeom prst="rect">
            <a:avLst/>
          </a:prstGeom>
        </p:spPr>
      </p:pic>
      <p:pic>
        <p:nvPicPr>
          <p:cNvPr id="18" name="Графіка 17" descr="Відгук клієнта">
            <a:extLst>
              <a:ext uri="{FF2B5EF4-FFF2-40B4-BE49-F238E27FC236}">
                <a16:creationId xmlns:a16="http://schemas.microsoft.com/office/drawing/2014/main" id="{1C8C7D5B-5295-498D-9AA6-E3CBB87056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59734" y="5379066"/>
            <a:ext cx="313074" cy="313074"/>
          </a:xfrm>
          <a:prstGeom prst="rect">
            <a:avLst/>
          </a:prstGeom>
        </p:spPr>
      </p:pic>
      <p:pic>
        <p:nvPicPr>
          <p:cNvPr id="20" name="Графіка 19" descr="Око">
            <a:extLst>
              <a:ext uri="{FF2B5EF4-FFF2-40B4-BE49-F238E27FC236}">
                <a16:creationId xmlns:a16="http://schemas.microsoft.com/office/drawing/2014/main" id="{4587481A-CC7F-4696-87F1-5985646B685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583" y="4117989"/>
            <a:ext cx="360222" cy="36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63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нтеграл">
  <a:themeElements>
    <a:clrScheme name="І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І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І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13927</TotalTime>
  <Words>1306</Words>
  <Application>Microsoft Office PowerPoint</Application>
  <PresentationFormat>Широкий екран</PresentationFormat>
  <Paragraphs>111</Paragraphs>
  <Slides>10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22" baseType="lpstr">
      <vt:lpstr>Arial</vt:lpstr>
      <vt:lpstr>Calibri</vt:lpstr>
      <vt:lpstr>Century Gothic</vt:lpstr>
      <vt:lpstr>Franklin Gothic Demi</vt:lpstr>
      <vt:lpstr>Franklin Gothic Heavy</vt:lpstr>
      <vt:lpstr>Tahoma</vt:lpstr>
      <vt:lpstr>Times New Roman</vt:lpstr>
      <vt:lpstr>Tw Cen MT</vt:lpstr>
      <vt:lpstr>Tw Cen MT Condensed</vt:lpstr>
      <vt:lpstr>Wingdings</vt:lpstr>
      <vt:lpstr>Wingdings 3</vt:lpstr>
      <vt:lpstr>Інтеграл</vt:lpstr>
      <vt:lpstr>Реалізація експериментального проєкту щодо забезпечення внутрішньо переміщених осіб житлом у сільській місцевості </vt:lpstr>
      <vt:lpstr>Запровадження дієвого механізму придбання та використання житла в селах для інтеграції ВПО з урахуванням їхнього фінансово-майнового стану - Головна мета проєкту</vt:lpstr>
      <vt:lpstr>Ключові аспекти проєкту </vt:lpstr>
      <vt:lpstr>Ключові аспекти проєкту</vt:lpstr>
      <vt:lpstr>Особливості  участі ВПО в експериментальному проєкті</vt:lpstr>
      <vt:lpstr>Алгоритм реалізації для ОМС</vt:lpstr>
      <vt:lpstr>Алгоритм реалізації для ОМС</vt:lpstr>
      <vt:lpstr>Після укладання договору Будинок залишається у комунальній власності громади, його балансова вартість обліковується в ОМС </vt:lpstr>
      <vt:lpstr>Ода - це координаційний міст між громадами та Міністерством соціальної політики, сім’ї та єдності України</vt:lpstr>
      <vt:lpstr>Дякую!  Разом ми можемо більше!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Впровадження нових соціальних послуг та робота соціальних сервісів</dc:title>
  <dc:creator>Tatyana Shevchuk</dc:creator>
  <cp:lastModifiedBy>Tatyana Shevchuk</cp:lastModifiedBy>
  <cp:revision>181</cp:revision>
  <cp:lastPrinted>2026-06-30T06:21:12Z</cp:lastPrinted>
  <dcterms:created xsi:type="dcterms:W3CDTF">2026-01-26T12:52:29Z</dcterms:created>
  <dcterms:modified xsi:type="dcterms:W3CDTF">2026-06-30T13:47:11Z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74068000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